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11"/>
  </p:notesMasterIdLst>
  <p:sldIdLst>
    <p:sldId id="257" r:id="rId5"/>
    <p:sldId id="303" r:id="rId6"/>
    <p:sldId id="256" r:id="rId7"/>
    <p:sldId id="304" r:id="rId8"/>
    <p:sldId id="305" r:id="rId9"/>
    <p:sldId id="306" r:id="rId10"/>
  </p:sldIdLst>
  <p:sldSz cx="12193588" cy="6858000"/>
  <p:notesSz cx="6858000" cy="9144000"/>
  <p:defaultTextStyle>
    <a:defPPr>
      <a:defRPr lang="en-US"/>
    </a:defPPr>
    <a:lvl1pPr marL="0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30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61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891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522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152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783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413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7044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BD94"/>
    <a:srgbClr val="393F41"/>
    <a:srgbClr val="E73A1C"/>
    <a:srgbClr val="000000"/>
    <a:srgbClr val="2B2F32"/>
    <a:srgbClr val="324444"/>
    <a:srgbClr val="1A1E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47" autoAdjust="0"/>
    <p:restoredTop sz="94646"/>
  </p:normalViewPr>
  <p:slideViewPr>
    <p:cSldViewPr snapToGrid="0" snapToObjects="1">
      <p:cViewPr varScale="1">
        <p:scale>
          <a:sx n="66" d="100"/>
          <a:sy n="66" d="100"/>
        </p:scale>
        <p:origin x="-1254" y="-102"/>
      </p:cViewPr>
      <p:guideLst>
        <p:guide orient="horz" pos="2160"/>
        <p:guide pos="384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A39FEF-71AC-4F97-A54E-4CD899F9E0A7}" type="datetimeFigureOut">
              <a:rPr lang="zh-CN" altLang="en-US" smtClean="0"/>
              <a:pPr/>
              <a:t>2015/11/5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8CE384-9E47-4F6B-8F89-51B2DCCEBA4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491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CE384-9E47-4F6B-8F89-51B2DCCEBA43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8037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CE384-9E47-4F6B-8F89-51B2DCCEBA43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8037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CE384-9E47-4F6B-8F89-51B2DCCEBA43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8037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CE384-9E47-4F6B-8F89-51B2DCCEBA43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8037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40661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7" dirty="0" smtClean="0">
                <a:solidFill>
                  <a:srgbClr val="FFFFFF"/>
                </a:solidFill>
                <a:latin typeface="Segoe UI Light"/>
                <a:cs typeface="Segoe UI Light"/>
              </a:rPr>
              <a:t>标注</a:t>
            </a:r>
            <a:endParaRPr lang="zh-CN" altLang="en-US" sz="1867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858045" y="841948"/>
            <a:ext cx="1336033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行距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背景图片出处</a:t>
            </a:r>
          </a:p>
          <a:p>
            <a:pPr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zh-CN" altLang="en-US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声明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395623" y="841948"/>
            <a:ext cx="3612598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英文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Century </a:t>
            </a:r>
            <a:r>
              <a:rPr lang="en-US" altLang="zh-CN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Gothic</a:t>
            </a: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中文 微软雅黑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正文 </a:t>
            </a:r>
            <a:r>
              <a:rPr lang="en-US" altLang="zh-CN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1.3</a:t>
            </a: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en-US" altLang="zh-CN" sz="1333" dirty="0" err="1" smtClean="0">
                <a:solidFill>
                  <a:srgbClr val="FFFFFF"/>
                </a:solidFill>
                <a:latin typeface="Segoe UI Light"/>
                <a:cs typeface="Segoe UI Light"/>
              </a:rPr>
              <a:t>cn.bing.com</a:t>
            </a:r>
            <a:endParaRPr lang="zh-CN" altLang="en-US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zh-CN" altLang="en-US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互联网是一个开放共享的平台</a:t>
            </a:r>
          </a:p>
          <a:p>
            <a:pPr>
              <a:lnSpc>
                <a:spcPct val="130000"/>
              </a:lnSpc>
            </a:pPr>
            <a:r>
              <a:rPr kumimoji="1"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r>
              <a:rPr lang="zh-CN" altLang="en-US" sz="1333" dirty="0" smtClean="0">
                <a:solidFill>
                  <a:prstClr val="white"/>
                </a:solidFill>
              </a:rPr>
              <a:t> 部分</a:t>
            </a:r>
            <a:r>
              <a:rPr lang="zh-CN" altLang="en-US" sz="1333" dirty="0">
                <a:solidFill>
                  <a:prstClr val="white"/>
                </a:solidFill>
              </a:rPr>
              <a:t>设计灵感与元素来源于网络</a:t>
            </a:r>
          </a:p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如有建议</a:t>
            </a:r>
            <a:r>
              <a:rPr lang="zh-CN" altLang="en-US" sz="1333">
                <a:solidFill>
                  <a:prstClr val="white"/>
                </a:solidFill>
              </a:rPr>
              <a:t>请</a:t>
            </a:r>
            <a:r>
              <a:rPr lang="zh-CN" altLang="en-US" sz="1333" smtClean="0">
                <a:solidFill>
                  <a:prstClr val="white"/>
                </a:solidFill>
              </a:rPr>
              <a:t>联系 </a:t>
            </a:r>
            <a:r>
              <a:rPr lang="zh-CN" altLang="en-US" sz="1333" smtClean="0">
                <a:solidFill>
                  <a:prstClr val="white"/>
                </a:solidFill>
                <a:latin typeface="Segoe UI Light" charset="0"/>
                <a:ea typeface="Segoe UI Light" charset="0"/>
                <a:cs typeface="Segoe UI Light" charset="0"/>
              </a:rPr>
              <a:t>officeplus@microsoft.com</a:t>
            </a:r>
            <a:endParaRPr lang="en-US" altLang="zh-CN" sz="1333" dirty="0" smtClean="0">
              <a:solidFill>
                <a:srgbClr val="FFFFFF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61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67" dirty="0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prstClr val="white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54806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 userDrawn="1"/>
        </p:nvSpPr>
        <p:spPr>
          <a:xfrm>
            <a:off x="4143155" y="4093452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 smtClean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  <a:endParaRPr kumimoji="1" lang="zh-CN" altLang="en-US" sz="1333" dirty="0">
              <a:solidFill>
                <a:srgbClr val="000000"/>
              </a:solidFill>
              <a:latin typeface="Century Gothic"/>
              <a:ea typeface="微软雅黑" charset="0"/>
            </a:endParaRP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862560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8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6775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6775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6775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677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6775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6775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8717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1812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6" r:id="rId8"/>
    <p:sldLayoutId id="2147493469" r:id="rId9"/>
    <p:sldLayoutId id="2147493470" r:id="rId10"/>
    <p:sldLayoutId id="2147493471" r:id="rId11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588" y="0"/>
            <a:ext cx="12192000" cy="6858000"/>
          </a:xfrm>
          <a:prstGeom prst="rect">
            <a:avLst/>
          </a:prstGeom>
          <a:solidFill>
            <a:srgbClr val="1A1E21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>
              <a:solidFill>
                <a:srgbClr val="2CBD94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5222957" y="616081"/>
            <a:ext cx="1747677" cy="1747677"/>
          </a:xfrm>
          <a:prstGeom prst="ellipse">
            <a:avLst/>
          </a:prstGeom>
          <a:noFill/>
          <a:ln w="635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sz="2000" dirty="0">
              <a:solidFill>
                <a:srgbClr val="FFFFFF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175903" y="2522983"/>
            <a:ext cx="6096000" cy="1311769"/>
          </a:xfrm>
          <a:prstGeom prst="rect">
            <a:avLst/>
          </a:prstGeom>
          <a:ln>
            <a:noFill/>
          </a:ln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6000" dirty="0" smtClean="0">
                <a:solidFill>
                  <a:srgbClr val="2CBD94"/>
                </a:solidFill>
              </a:rPr>
              <a:t>M</a:t>
            </a:r>
            <a:r>
              <a:rPr kumimoji="1" lang="zh-CN" altLang="en-US" sz="6000" dirty="0" smtClean="0">
                <a:solidFill>
                  <a:srgbClr val="2CBD94"/>
                </a:solidFill>
              </a:rPr>
              <a:t>天体</a:t>
            </a:r>
            <a:endParaRPr kumimoji="1" lang="en-US" altLang="zh-CN" sz="6000" dirty="0">
              <a:solidFill>
                <a:srgbClr val="FFFFFF"/>
              </a:solidFill>
            </a:endParaRPr>
          </a:p>
        </p:txBody>
      </p:sp>
      <p:cxnSp>
        <p:nvCxnSpPr>
          <p:cNvPr id="6" name="直线连接符 5"/>
          <p:cNvCxnSpPr/>
          <p:nvPr/>
        </p:nvCxnSpPr>
        <p:spPr>
          <a:xfrm flipH="1">
            <a:off x="1344187" y="3205065"/>
            <a:ext cx="1525312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/>
          <p:cNvCxnSpPr/>
          <p:nvPr/>
        </p:nvCxnSpPr>
        <p:spPr>
          <a:xfrm flipH="1">
            <a:off x="9271903" y="3212323"/>
            <a:ext cx="1525312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5550022" y="5120271"/>
            <a:ext cx="10935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600" dirty="0" smtClean="0">
                <a:solidFill>
                  <a:schemeClr val="bg1"/>
                </a:solidFill>
              </a:rPr>
              <a:t>2015.9.24</a:t>
            </a:r>
            <a:endParaRPr kumimoji="1" lang="en-US" altLang="zh-CN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53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3829" y="391885"/>
            <a:ext cx="7126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M</a:t>
            </a:r>
            <a:r>
              <a:rPr lang="zh-CN" altLang="en-US" sz="3200" dirty="0" smtClean="0">
                <a:solidFill>
                  <a:schemeClr val="bg1"/>
                </a:solidFill>
              </a:rPr>
              <a:t>是什么意思？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7028" y="1567544"/>
            <a:ext cx="6197602" cy="440120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800" dirty="0" smtClean="0"/>
              <a:t>M</a:t>
            </a:r>
            <a:r>
              <a:rPr lang="zh-CN" altLang="en-US" sz="2800" dirty="0"/>
              <a:t>天体</a:t>
            </a:r>
            <a:r>
              <a:rPr lang="zh-CN" altLang="en-US" sz="2800" dirty="0" smtClean="0"/>
              <a:t>指</a:t>
            </a:r>
            <a:r>
              <a:rPr lang="zh-CN" altLang="en-US" sz="2800" dirty="0"/>
              <a:t>由</a:t>
            </a:r>
            <a:r>
              <a:rPr lang="en-US" altLang="zh-CN" sz="2800" dirty="0"/>
              <a:t>18</a:t>
            </a:r>
            <a:r>
              <a:rPr lang="zh-CN" altLang="en-US" sz="2800" dirty="0"/>
              <a:t>世纪法国天文学家梅西耶所编的</a:t>
            </a:r>
            <a:r>
              <a:rPr lang="en-US" altLang="zh-CN" sz="2800" dirty="0"/>
              <a:t>&lt;</a:t>
            </a:r>
            <a:r>
              <a:rPr lang="zh-CN" altLang="en-US" sz="2800" dirty="0"/>
              <a:t>星云星团表</a:t>
            </a:r>
            <a:r>
              <a:rPr lang="en-US" altLang="zh-CN" sz="2800" dirty="0"/>
              <a:t>&gt;</a:t>
            </a:r>
            <a:r>
              <a:rPr lang="zh-CN" altLang="en-US" sz="2800" dirty="0"/>
              <a:t>中列出的约一百个天体。</a:t>
            </a:r>
            <a:r>
              <a:rPr lang="zh-CN" altLang="en-US" sz="2800" dirty="0" smtClean="0"/>
              <a:t>它</a:t>
            </a:r>
            <a:r>
              <a:rPr lang="zh-CN" altLang="en-US" sz="2800" dirty="0"/>
              <a:t>是星云、星团和星系中的精华部分，也是天空中最为壮观美丽的天体</a:t>
            </a:r>
            <a:r>
              <a:rPr lang="zh-CN" altLang="en-US" sz="2800" dirty="0" smtClean="0"/>
              <a:t>。表</a:t>
            </a:r>
            <a:r>
              <a:rPr lang="zh-CN" altLang="en-US" sz="2800" dirty="0"/>
              <a:t>中所列天体的亮度大多都在</a:t>
            </a:r>
            <a:r>
              <a:rPr lang="en-US" altLang="zh-CN" sz="2800" dirty="0"/>
              <a:t>10</a:t>
            </a:r>
            <a:r>
              <a:rPr lang="zh-CN" altLang="en-US" sz="2800" dirty="0"/>
              <a:t>等以内，使用小型天文望远镜都可以看到。是天空中最壮观、最漂亮的天体。因此，多年来</a:t>
            </a:r>
            <a:r>
              <a:rPr lang="en-US" altLang="zh-CN" sz="2800" dirty="0"/>
              <a:t>M</a:t>
            </a:r>
            <a:r>
              <a:rPr lang="zh-CN" altLang="en-US" sz="2800" dirty="0"/>
              <a:t>天体一直受到广大天文爱好者的喜爱，成为他们经常观测和拍摄的对象。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138" y="2107950"/>
            <a:ext cx="3860799" cy="38607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84343" y="1407886"/>
            <a:ext cx="1901371" cy="58477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M1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33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9" name="文本框 8"/>
          <p:cNvSpPr txBox="1"/>
          <p:nvPr/>
        </p:nvSpPr>
        <p:spPr>
          <a:xfrm>
            <a:off x="6483458" y="45242"/>
            <a:ext cx="530915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333" dirty="0" smtClean="0">
                <a:solidFill>
                  <a:srgbClr val="A6A6A6"/>
                </a:solidFill>
              </a:rPr>
              <a:t>M31</a:t>
            </a:r>
            <a:endParaRPr kumimoji="1" lang="zh-CN" altLang="en-US" sz="1333" dirty="0">
              <a:solidFill>
                <a:srgbClr val="A6A6A6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31840" y="63775"/>
            <a:ext cx="530915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333" dirty="0" smtClean="0">
                <a:solidFill>
                  <a:srgbClr val="A6A6A6"/>
                </a:solidFill>
              </a:rPr>
              <a:t>M33</a:t>
            </a:r>
            <a:endParaRPr kumimoji="1" lang="zh-CN" altLang="en-US" sz="1333" dirty="0">
              <a:solidFill>
                <a:srgbClr val="A6A6A6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233285" y="63775"/>
            <a:ext cx="530915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333" dirty="0" smtClean="0">
                <a:solidFill>
                  <a:srgbClr val="A6A6A6"/>
                </a:solidFill>
              </a:rPr>
              <a:t>M45</a:t>
            </a:r>
            <a:endParaRPr kumimoji="1" lang="zh-CN" altLang="en-US" sz="1333" dirty="0">
              <a:solidFill>
                <a:srgbClr val="A6A6A6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4951363" y="790429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116285" y="41776"/>
            <a:ext cx="530915" cy="330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333" dirty="0" smtClean="0">
                <a:solidFill>
                  <a:schemeClr val="bg1"/>
                </a:solidFill>
              </a:rPr>
              <a:t>M15</a:t>
            </a:r>
            <a:endParaRPr kumimoji="1" lang="zh-CN" altLang="en-US" sz="1333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94" y="6302422"/>
            <a:ext cx="12192000" cy="555577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TextBox 2"/>
          <p:cNvSpPr txBox="1"/>
          <p:nvPr/>
        </p:nvSpPr>
        <p:spPr>
          <a:xfrm>
            <a:off x="217714" y="1019314"/>
            <a:ext cx="3940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</a:rPr>
              <a:t>M15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94" y="2061027"/>
            <a:ext cx="2821867" cy="29028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89715" y="3352800"/>
            <a:ext cx="6807200" cy="230832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M15</a:t>
            </a:r>
            <a:r>
              <a:rPr lang="zh-CN" altLang="en-US" dirty="0">
                <a:solidFill>
                  <a:schemeClr val="bg1"/>
                </a:solidFill>
              </a:rPr>
              <a:t>是球状星团家族中一颗细致，明亮的代表，值得注意的是它那非常紧密的核。即使使用最小的望远镜也可以看见它，用</a:t>
            </a:r>
            <a:r>
              <a:rPr lang="en-US" altLang="zh-CN" dirty="0">
                <a:solidFill>
                  <a:schemeClr val="bg1"/>
                </a:solidFill>
              </a:rPr>
              <a:t>8</a:t>
            </a:r>
            <a:r>
              <a:rPr lang="zh-CN" altLang="en-US" dirty="0">
                <a:solidFill>
                  <a:schemeClr val="bg1"/>
                </a:solidFill>
              </a:rPr>
              <a:t>英寸</a:t>
            </a:r>
            <a:r>
              <a:rPr lang="en-US" altLang="zh-CN" dirty="0">
                <a:solidFill>
                  <a:schemeClr val="bg1"/>
                </a:solidFill>
              </a:rPr>
              <a:t>(20</a:t>
            </a:r>
            <a:r>
              <a:rPr lang="zh-CN" altLang="en-US" dirty="0">
                <a:solidFill>
                  <a:schemeClr val="bg1"/>
                </a:solidFill>
              </a:rPr>
              <a:t>厘米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r>
              <a:rPr lang="zh-CN" altLang="en-US" dirty="0">
                <a:solidFill>
                  <a:schemeClr val="bg1"/>
                </a:solidFill>
              </a:rPr>
              <a:t>的望远镜可以看清它的外围区域内的数百颗明亮的恒星。它的星等是</a:t>
            </a:r>
            <a:r>
              <a:rPr lang="en-US" altLang="zh-CN" dirty="0">
                <a:solidFill>
                  <a:schemeClr val="bg1"/>
                </a:solidFill>
              </a:rPr>
              <a:t>+6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  <a:r>
              <a:rPr lang="en-US" altLang="zh-CN" dirty="0">
                <a:solidFill>
                  <a:schemeClr val="bg1"/>
                </a:solidFill>
              </a:rPr>
              <a:t>2</a:t>
            </a:r>
            <a:r>
              <a:rPr lang="zh-CN" altLang="en-US" dirty="0">
                <a:solidFill>
                  <a:schemeClr val="bg1"/>
                </a:solidFill>
              </a:rPr>
              <a:t>，直径是</a:t>
            </a:r>
            <a:r>
              <a:rPr lang="en-US" altLang="zh-CN" dirty="0">
                <a:solidFill>
                  <a:schemeClr val="bg1"/>
                </a:solidFill>
              </a:rPr>
              <a:t>6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  <a:r>
              <a:rPr lang="en-US" altLang="zh-CN" dirty="0">
                <a:solidFill>
                  <a:schemeClr val="bg1"/>
                </a:solidFill>
              </a:rPr>
              <a:t>8</a:t>
            </a:r>
            <a:r>
              <a:rPr lang="zh-CN" altLang="en-US" dirty="0">
                <a:solidFill>
                  <a:schemeClr val="bg1"/>
                </a:solidFill>
              </a:rPr>
              <a:t>弧分。它在飞马座。</a:t>
            </a:r>
          </a:p>
        </p:txBody>
      </p:sp>
    </p:spTree>
    <p:extLst>
      <p:ext uri="{BB962C8B-B14F-4D97-AF65-F5344CB8AC3E}">
        <p14:creationId xmlns:p14="http://schemas.microsoft.com/office/powerpoint/2010/main" val="30933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9" name="文本框 8"/>
          <p:cNvSpPr txBox="1"/>
          <p:nvPr/>
        </p:nvSpPr>
        <p:spPr>
          <a:xfrm>
            <a:off x="6483458" y="45242"/>
            <a:ext cx="530915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333" dirty="0" smtClean="0">
                <a:solidFill>
                  <a:srgbClr val="A6A6A6"/>
                </a:solidFill>
              </a:rPr>
              <a:t>M31</a:t>
            </a:r>
            <a:endParaRPr kumimoji="1" lang="zh-CN" altLang="en-US" sz="1333" dirty="0">
              <a:solidFill>
                <a:srgbClr val="A6A6A6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31840" y="63775"/>
            <a:ext cx="530915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333" dirty="0" smtClean="0">
                <a:solidFill>
                  <a:srgbClr val="A6A6A6"/>
                </a:solidFill>
              </a:rPr>
              <a:t>M33</a:t>
            </a:r>
            <a:endParaRPr kumimoji="1" lang="zh-CN" altLang="en-US" sz="1333" dirty="0">
              <a:solidFill>
                <a:srgbClr val="A6A6A6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233285" y="63775"/>
            <a:ext cx="530915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333" dirty="0" smtClean="0">
                <a:solidFill>
                  <a:srgbClr val="A6A6A6"/>
                </a:solidFill>
              </a:rPr>
              <a:t>M45</a:t>
            </a:r>
            <a:endParaRPr kumimoji="1" lang="zh-CN" altLang="en-US" sz="1333" dirty="0">
              <a:solidFill>
                <a:srgbClr val="A6A6A6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6302042" y="814502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116285" y="41776"/>
            <a:ext cx="530915" cy="330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333" dirty="0" smtClean="0">
                <a:solidFill>
                  <a:schemeClr val="bg1"/>
                </a:solidFill>
              </a:rPr>
              <a:t>M15</a:t>
            </a:r>
            <a:endParaRPr kumimoji="1" lang="zh-CN" altLang="en-US" sz="1333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94" y="6302422"/>
            <a:ext cx="12192000" cy="555577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TextBox 2"/>
          <p:cNvSpPr txBox="1"/>
          <p:nvPr/>
        </p:nvSpPr>
        <p:spPr>
          <a:xfrm>
            <a:off x="217714" y="1019314"/>
            <a:ext cx="3940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</a:rPr>
              <a:t>M31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94" y="2061027"/>
            <a:ext cx="2821867" cy="29028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89715" y="3352800"/>
            <a:ext cx="6807200" cy="230832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M15</a:t>
            </a:r>
            <a:r>
              <a:rPr lang="zh-CN" altLang="en-US" dirty="0">
                <a:solidFill>
                  <a:schemeClr val="bg1"/>
                </a:solidFill>
              </a:rPr>
              <a:t>是球状星团家族中一颗细致，明亮的代表，值得注意的是它那非常紧密的核。即使使用最小的望远镜也可以看见它，用</a:t>
            </a:r>
            <a:r>
              <a:rPr lang="en-US" altLang="zh-CN" dirty="0">
                <a:solidFill>
                  <a:schemeClr val="bg1"/>
                </a:solidFill>
              </a:rPr>
              <a:t>8</a:t>
            </a:r>
            <a:r>
              <a:rPr lang="zh-CN" altLang="en-US" dirty="0">
                <a:solidFill>
                  <a:schemeClr val="bg1"/>
                </a:solidFill>
              </a:rPr>
              <a:t>英寸</a:t>
            </a:r>
            <a:r>
              <a:rPr lang="en-US" altLang="zh-CN" dirty="0">
                <a:solidFill>
                  <a:schemeClr val="bg1"/>
                </a:solidFill>
              </a:rPr>
              <a:t>(20</a:t>
            </a:r>
            <a:r>
              <a:rPr lang="zh-CN" altLang="en-US" dirty="0">
                <a:solidFill>
                  <a:schemeClr val="bg1"/>
                </a:solidFill>
              </a:rPr>
              <a:t>厘米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r>
              <a:rPr lang="zh-CN" altLang="en-US" dirty="0">
                <a:solidFill>
                  <a:schemeClr val="bg1"/>
                </a:solidFill>
              </a:rPr>
              <a:t>的望远镜可以看清它的外围区域内的数百颗明亮的恒星。它的星等是</a:t>
            </a:r>
            <a:r>
              <a:rPr lang="en-US" altLang="zh-CN" dirty="0">
                <a:solidFill>
                  <a:schemeClr val="bg1"/>
                </a:solidFill>
              </a:rPr>
              <a:t>+6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  <a:r>
              <a:rPr lang="en-US" altLang="zh-CN" dirty="0">
                <a:solidFill>
                  <a:schemeClr val="bg1"/>
                </a:solidFill>
              </a:rPr>
              <a:t>2</a:t>
            </a:r>
            <a:r>
              <a:rPr lang="zh-CN" altLang="en-US" dirty="0">
                <a:solidFill>
                  <a:schemeClr val="bg1"/>
                </a:solidFill>
              </a:rPr>
              <a:t>，直径是</a:t>
            </a:r>
            <a:r>
              <a:rPr lang="en-US" altLang="zh-CN" dirty="0">
                <a:solidFill>
                  <a:schemeClr val="bg1"/>
                </a:solidFill>
              </a:rPr>
              <a:t>6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  <a:r>
              <a:rPr lang="en-US" altLang="zh-CN" dirty="0">
                <a:solidFill>
                  <a:schemeClr val="bg1"/>
                </a:solidFill>
              </a:rPr>
              <a:t>8</a:t>
            </a:r>
            <a:r>
              <a:rPr lang="zh-CN" altLang="en-US" dirty="0">
                <a:solidFill>
                  <a:schemeClr val="bg1"/>
                </a:solidFill>
              </a:rPr>
              <a:t>弧分。它在飞马座。</a:t>
            </a:r>
          </a:p>
        </p:txBody>
      </p:sp>
    </p:spTree>
    <p:extLst>
      <p:ext uri="{BB962C8B-B14F-4D97-AF65-F5344CB8AC3E}">
        <p14:creationId xmlns:p14="http://schemas.microsoft.com/office/powerpoint/2010/main" val="1066906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9" name="文本框 8"/>
          <p:cNvSpPr txBox="1"/>
          <p:nvPr/>
        </p:nvSpPr>
        <p:spPr>
          <a:xfrm>
            <a:off x="6483458" y="45242"/>
            <a:ext cx="530915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333" dirty="0" smtClean="0">
                <a:solidFill>
                  <a:srgbClr val="A6A6A6"/>
                </a:solidFill>
              </a:rPr>
              <a:t>M31</a:t>
            </a:r>
            <a:endParaRPr kumimoji="1" lang="zh-CN" altLang="en-US" sz="1333" dirty="0">
              <a:solidFill>
                <a:srgbClr val="A6A6A6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31840" y="63775"/>
            <a:ext cx="530915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333" dirty="0" smtClean="0">
                <a:solidFill>
                  <a:srgbClr val="A6A6A6"/>
                </a:solidFill>
              </a:rPr>
              <a:t>M33</a:t>
            </a:r>
            <a:endParaRPr kumimoji="1" lang="zh-CN" altLang="en-US" sz="1333" dirty="0">
              <a:solidFill>
                <a:srgbClr val="A6A6A6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233285" y="63775"/>
            <a:ext cx="530915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333" dirty="0" smtClean="0">
                <a:solidFill>
                  <a:srgbClr val="A6A6A6"/>
                </a:solidFill>
              </a:rPr>
              <a:t>M45</a:t>
            </a:r>
            <a:endParaRPr kumimoji="1" lang="zh-CN" altLang="en-US" sz="1333" dirty="0">
              <a:solidFill>
                <a:srgbClr val="A6A6A6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7650424" y="790429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116285" y="41776"/>
            <a:ext cx="530915" cy="330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333" dirty="0" smtClean="0">
                <a:solidFill>
                  <a:schemeClr val="bg1"/>
                </a:solidFill>
              </a:rPr>
              <a:t>M15</a:t>
            </a:r>
            <a:endParaRPr kumimoji="1" lang="zh-CN" altLang="en-US" sz="1333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94" y="6302422"/>
            <a:ext cx="12192000" cy="555577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TextBox 2"/>
          <p:cNvSpPr txBox="1"/>
          <p:nvPr/>
        </p:nvSpPr>
        <p:spPr>
          <a:xfrm>
            <a:off x="232228" y="1019314"/>
            <a:ext cx="3940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</a:rPr>
              <a:t>M33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94" y="2061027"/>
            <a:ext cx="2821867" cy="29028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89715" y="3352800"/>
            <a:ext cx="6807200" cy="267765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三角座大星系</a:t>
            </a:r>
            <a:r>
              <a:rPr lang="en-US" altLang="zh-CN" dirty="0">
                <a:solidFill>
                  <a:schemeClr val="bg1"/>
                </a:solidFill>
              </a:rPr>
              <a:t>m33</a:t>
            </a:r>
            <a:r>
              <a:rPr lang="zh-CN" altLang="en-US" dirty="0">
                <a:solidFill>
                  <a:schemeClr val="bg1"/>
                </a:solidFill>
              </a:rPr>
              <a:t>是本星系群中又一个重要成员。这个星系与它的大型邻居，仙女座大星系</a:t>
            </a:r>
            <a:r>
              <a:rPr lang="en-US" altLang="zh-CN" dirty="0">
                <a:solidFill>
                  <a:schemeClr val="bg1"/>
                </a:solidFill>
              </a:rPr>
              <a:t>m31</a:t>
            </a:r>
            <a:r>
              <a:rPr lang="zh-CN" altLang="en-US" dirty="0">
                <a:solidFill>
                  <a:schemeClr val="bg1"/>
                </a:solidFill>
              </a:rPr>
              <a:t>，和我们的银河系相比，要小得多，但这才更接近宇宙中漩涡星系的平均大小。本星系群的小型成员星系之一，</a:t>
            </a:r>
            <a:r>
              <a:rPr lang="en-US" altLang="zh-CN" dirty="0" err="1">
                <a:solidFill>
                  <a:schemeClr val="bg1"/>
                </a:solidFill>
              </a:rPr>
              <a:t>lgs</a:t>
            </a:r>
            <a:r>
              <a:rPr lang="en-US" altLang="zh-CN" dirty="0">
                <a:solidFill>
                  <a:schemeClr val="bg1"/>
                </a:solidFill>
              </a:rPr>
              <a:t> 3</a:t>
            </a:r>
            <a:r>
              <a:rPr lang="zh-CN" altLang="en-US" dirty="0">
                <a:solidFill>
                  <a:schemeClr val="bg1"/>
                </a:solidFill>
              </a:rPr>
              <a:t>，可能是</a:t>
            </a:r>
            <a:r>
              <a:rPr lang="en-US" altLang="zh-CN" dirty="0">
                <a:solidFill>
                  <a:schemeClr val="bg1"/>
                </a:solidFill>
              </a:rPr>
              <a:t>m33</a:t>
            </a:r>
            <a:r>
              <a:rPr lang="zh-CN" altLang="en-US" dirty="0">
                <a:solidFill>
                  <a:schemeClr val="bg1"/>
                </a:solidFill>
              </a:rPr>
              <a:t>的卫星星系，它本身也可能是仙女座大星系</a:t>
            </a:r>
            <a:r>
              <a:rPr lang="en-US" altLang="zh-CN" dirty="0">
                <a:solidFill>
                  <a:schemeClr val="bg1"/>
                </a:solidFill>
              </a:rPr>
              <a:t>m31</a:t>
            </a:r>
            <a:r>
              <a:rPr lang="zh-CN" altLang="en-US" dirty="0">
                <a:solidFill>
                  <a:schemeClr val="bg1"/>
                </a:solidFill>
              </a:rPr>
              <a:t>遥远，但却有引力相联系的伴星系。</a:t>
            </a:r>
          </a:p>
        </p:txBody>
      </p:sp>
    </p:spTree>
    <p:extLst>
      <p:ext uri="{BB962C8B-B14F-4D97-AF65-F5344CB8AC3E}">
        <p14:creationId xmlns:p14="http://schemas.microsoft.com/office/powerpoint/2010/main" val="131476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9" name="文本框 8"/>
          <p:cNvSpPr txBox="1"/>
          <p:nvPr/>
        </p:nvSpPr>
        <p:spPr>
          <a:xfrm>
            <a:off x="6483458" y="45242"/>
            <a:ext cx="530915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333" dirty="0" smtClean="0">
                <a:solidFill>
                  <a:srgbClr val="A6A6A6"/>
                </a:solidFill>
              </a:rPr>
              <a:t>M31</a:t>
            </a:r>
            <a:endParaRPr kumimoji="1" lang="zh-CN" altLang="en-US" sz="1333" dirty="0">
              <a:solidFill>
                <a:srgbClr val="A6A6A6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31840" y="63775"/>
            <a:ext cx="530915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333" dirty="0" smtClean="0">
                <a:solidFill>
                  <a:srgbClr val="A6A6A6"/>
                </a:solidFill>
              </a:rPr>
              <a:t>M33</a:t>
            </a:r>
            <a:endParaRPr kumimoji="1" lang="zh-CN" altLang="en-US" sz="1333" dirty="0">
              <a:solidFill>
                <a:srgbClr val="A6A6A6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233285" y="63775"/>
            <a:ext cx="530915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333" dirty="0" smtClean="0">
                <a:solidFill>
                  <a:srgbClr val="A6A6A6"/>
                </a:solidFill>
              </a:rPr>
              <a:t>M45</a:t>
            </a:r>
            <a:endParaRPr kumimoji="1" lang="zh-CN" altLang="en-US" sz="1333" dirty="0">
              <a:solidFill>
                <a:srgbClr val="A6A6A6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9051869" y="798537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116285" y="41776"/>
            <a:ext cx="530915" cy="330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333" dirty="0" smtClean="0">
                <a:solidFill>
                  <a:schemeClr val="bg1"/>
                </a:solidFill>
              </a:rPr>
              <a:t>M15</a:t>
            </a:r>
            <a:endParaRPr kumimoji="1" lang="zh-CN" altLang="en-US" sz="1333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94" y="6302422"/>
            <a:ext cx="12192000" cy="555577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TextBox 2"/>
          <p:cNvSpPr txBox="1"/>
          <p:nvPr/>
        </p:nvSpPr>
        <p:spPr>
          <a:xfrm>
            <a:off x="217714" y="1019314"/>
            <a:ext cx="3940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</a:rPr>
              <a:t>M45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94" y="2061027"/>
            <a:ext cx="2821867" cy="29028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93697" y="2886102"/>
            <a:ext cx="6807200" cy="341632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昴星团（</a:t>
            </a:r>
            <a:r>
              <a:rPr lang="en-US" altLang="zh-CN" dirty="0">
                <a:solidFill>
                  <a:schemeClr val="bg1"/>
                </a:solidFill>
              </a:rPr>
              <a:t>Pleiades</a:t>
            </a:r>
            <a:r>
              <a:rPr lang="zh-CN" altLang="en-US" dirty="0">
                <a:solidFill>
                  <a:schemeClr val="bg1"/>
                </a:solidFill>
              </a:rPr>
              <a:t>，简称</a:t>
            </a:r>
            <a:r>
              <a:rPr lang="en-US" altLang="zh-CN" dirty="0">
                <a:solidFill>
                  <a:schemeClr val="bg1"/>
                </a:solidFill>
              </a:rPr>
              <a:t>M45</a:t>
            </a:r>
            <a:r>
              <a:rPr lang="zh-CN" altLang="en-US" dirty="0">
                <a:solidFill>
                  <a:schemeClr val="bg1"/>
                </a:solidFill>
              </a:rPr>
              <a:t>）是疏散星团之一。在北半球看，它是位于西方大而明亮的疏散星团，位于金牛座，在晴朗的夜空单用肉眼就可以看到它。它的几个亮星位于昴宿，由此而得名。梅西叶星表编号为 </a:t>
            </a:r>
            <a:r>
              <a:rPr lang="en-US" altLang="zh-CN" dirty="0">
                <a:solidFill>
                  <a:schemeClr val="bg1"/>
                </a:solidFill>
              </a:rPr>
              <a:t>M45</a:t>
            </a:r>
            <a:r>
              <a:rPr lang="zh-CN" altLang="en-US" dirty="0">
                <a:solidFill>
                  <a:schemeClr val="bg1"/>
                </a:solidFill>
              </a:rPr>
              <a:t>，肉眼通常见到有六、七颗亮星，所以又常被称为是七姊妹星团。它是离我们最近、也是最亮的几个疏散星团之一。昴星团总共含有超过</a:t>
            </a:r>
            <a:r>
              <a:rPr lang="en-US" altLang="zh-CN" dirty="0">
                <a:solidFill>
                  <a:schemeClr val="bg1"/>
                </a:solidFill>
              </a:rPr>
              <a:t>3000 </a:t>
            </a:r>
            <a:r>
              <a:rPr lang="zh-CN" altLang="en-US" dirty="0">
                <a:solidFill>
                  <a:schemeClr val="bg1"/>
                </a:solidFill>
              </a:rPr>
              <a:t>颗的恒星，它的横宽大约</a:t>
            </a:r>
            <a:r>
              <a:rPr lang="en-US" altLang="zh-CN" dirty="0">
                <a:solidFill>
                  <a:schemeClr val="bg1"/>
                </a:solidFill>
              </a:rPr>
              <a:t>13</a:t>
            </a:r>
            <a:r>
              <a:rPr lang="zh-CN" altLang="en-US" dirty="0">
                <a:solidFill>
                  <a:schemeClr val="bg1"/>
                </a:solidFill>
              </a:rPr>
              <a:t>光年，距离</a:t>
            </a:r>
            <a:r>
              <a:rPr lang="en-US" altLang="zh-CN" dirty="0">
                <a:solidFill>
                  <a:schemeClr val="bg1"/>
                </a:solidFill>
              </a:rPr>
              <a:t>128</a:t>
            </a:r>
            <a:r>
              <a:rPr lang="zh-CN" altLang="en-US" dirty="0">
                <a:solidFill>
                  <a:schemeClr val="bg1"/>
                </a:solidFill>
              </a:rPr>
              <a:t>秒差距（</a:t>
            </a:r>
            <a:r>
              <a:rPr lang="en-US" altLang="zh-CN" dirty="0">
                <a:solidFill>
                  <a:schemeClr val="bg1"/>
                </a:solidFill>
              </a:rPr>
              <a:t>417</a:t>
            </a:r>
            <a:r>
              <a:rPr lang="zh-CN" altLang="en-US" dirty="0">
                <a:solidFill>
                  <a:schemeClr val="bg1"/>
                </a:solidFill>
              </a:rPr>
              <a:t>光年），直径约</a:t>
            </a:r>
            <a:r>
              <a:rPr lang="en-US" altLang="zh-CN" dirty="0">
                <a:solidFill>
                  <a:schemeClr val="bg1"/>
                </a:solidFill>
              </a:rPr>
              <a:t>4</a:t>
            </a:r>
            <a:r>
              <a:rPr lang="zh-CN" altLang="en-US" dirty="0">
                <a:solidFill>
                  <a:schemeClr val="bg1"/>
                </a:solidFill>
              </a:rPr>
              <a:t>秒差距。</a:t>
            </a:r>
          </a:p>
        </p:txBody>
      </p:sp>
    </p:spTree>
    <p:extLst>
      <p:ext uri="{BB962C8B-B14F-4D97-AF65-F5344CB8AC3E}">
        <p14:creationId xmlns:p14="http://schemas.microsoft.com/office/powerpoint/2010/main" val="107964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自定义 97">
      <a:dk1>
        <a:srgbClr val="103154"/>
      </a:dk1>
      <a:lt1>
        <a:srgbClr val="FFFFFF"/>
      </a:lt1>
      <a:dk2>
        <a:srgbClr val="FF7F01"/>
      </a:dk2>
      <a:lt2>
        <a:srgbClr val="0096FF"/>
      </a:lt2>
      <a:accent1>
        <a:srgbClr val="00BFC3"/>
      </a:accent1>
      <a:accent2>
        <a:srgbClr val="F1B015"/>
      </a:accent2>
      <a:accent3>
        <a:srgbClr val="FBEC85"/>
      </a:accent3>
      <a:accent4>
        <a:srgbClr val="D2C2F1"/>
      </a:accent4>
      <a:accent5>
        <a:srgbClr val="DA5AF4"/>
      </a:accent5>
      <a:accent6>
        <a:srgbClr val="9D09D1"/>
      </a:accent6>
      <a:hlink>
        <a:srgbClr val="1286C9"/>
      </a:hlink>
      <a:folHlink>
        <a:srgbClr val="A8C2E7"/>
      </a:folHlink>
    </a:clrScheme>
    <a:fontScheme name="Century Gothic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purl.org/dc/dcmitype/"/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sharepoint/v3/field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1055</TotalTime>
  <Words>501</Words>
  <Application>Microsoft Office PowerPoint</Application>
  <PresentationFormat>自定义</PresentationFormat>
  <Paragraphs>33</Paragraphs>
  <Slides>6</Slides>
  <Notes>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7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 PLUS</dc:creator>
  <cp:keywords/>
  <dc:description/>
  <cp:lastModifiedBy>XiaoTong</cp:lastModifiedBy>
  <cp:revision>134</cp:revision>
  <dcterms:created xsi:type="dcterms:W3CDTF">2010-04-12T23:12:02Z</dcterms:created>
  <dcterms:modified xsi:type="dcterms:W3CDTF">2015-11-05T14:24:10Z</dcterms:modified>
  <cp:category/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